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0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176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06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092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89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08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2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6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1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1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1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3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7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C43A9-96DF-45BB-9126-FE5A0A2BCBD1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92D492-6B81-4BF8-B124-D338CFCBE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8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</a:t>
            </a:r>
            <a:r>
              <a:rPr lang="sr-Cyrl-RS" sz="4000" dirty="0" smtClean="0"/>
              <a:t>Предавање</a:t>
            </a:r>
            <a:r>
              <a:rPr lang="en-US" sz="4000" dirty="0" smtClean="0"/>
              <a:t> 3-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sr-Cyrl-RS" dirty="0" smtClean="0"/>
              <a:t>Др </a:t>
            </a:r>
            <a:r>
              <a:rPr lang="sr-Cyrl-RS" dirty="0"/>
              <a:t>Мирјана Матовић, проф.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0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Методе у музичком образовању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b="1" dirty="0"/>
              <a:t>Метода </a:t>
            </a:r>
            <a:r>
              <a:rPr lang="sr-Cyrl-RS" dirty="0"/>
              <a:t>је </a:t>
            </a:r>
            <a:r>
              <a:rPr lang="sr-Cyrl-RS" i="1" dirty="0"/>
              <a:t>проверени систем путева и начина помоћу којих се постиже свестан и активан однос деце према раду.</a:t>
            </a:r>
          </a:p>
          <a:p>
            <a:endParaRPr lang="sr-Cyrl-RS" sz="2000" dirty="0" smtClean="0"/>
          </a:p>
          <a:p>
            <a:r>
              <a:rPr lang="sr-Cyrl-RS" sz="2000" dirty="0" smtClean="0"/>
              <a:t>Избор </a:t>
            </a:r>
            <a:r>
              <a:rPr lang="sr-Cyrl-RS" sz="2000" dirty="0"/>
              <a:t>метода </a:t>
            </a:r>
            <a:r>
              <a:rPr lang="sr-Cyrl-RS" sz="2000" dirty="0" smtClean="0"/>
              <a:t>зависи од:</a:t>
            </a:r>
          </a:p>
          <a:p>
            <a:pPr lvl="1"/>
            <a:r>
              <a:rPr lang="sr-Cyrl-RS" sz="1800" dirty="0" smtClean="0"/>
              <a:t>Садржаја </a:t>
            </a:r>
            <a:r>
              <a:rPr lang="sr-Cyrl-RS" sz="1800" dirty="0"/>
              <a:t>или облик </a:t>
            </a:r>
            <a:r>
              <a:rPr lang="sr-Cyrl-RS" sz="1800" dirty="0" smtClean="0"/>
              <a:t>активности - </a:t>
            </a:r>
            <a:r>
              <a:rPr lang="sr-Cyrl-RS" sz="1800" dirty="0"/>
              <a:t>певање, свирање, слушање музике, музичка </a:t>
            </a:r>
            <a:r>
              <a:rPr lang="sr-Cyrl-RS" sz="1800" dirty="0" smtClean="0"/>
              <a:t>игра</a:t>
            </a:r>
          </a:p>
          <a:p>
            <a:pPr lvl="1"/>
            <a:r>
              <a:rPr lang="sr-Cyrl-RS" sz="1800" dirty="0" smtClean="0"/>
              <a:t>Типа активности - </a:t>
            </a:r>
            <a:r>
              <a:rPr lang="sr-Cyrl-RS" sz="1800" dirty="0"/>
              <a:t>обрада новог, понављање, </a:t>
            </a:r>
            <a:r>
              <a:rPr lang="sr-Cyrl-RS" sz="1800" dirty="0" smtClean="0"/>
              <a:t>утврђивање</a:t>
            </a:r>
          </a:p>
          <a:p>
            <a:pPr lvl="1"/>
            <a:r>
              <a:rPr lang="sr-Cyrl-RS" sz="1800" dirty="0" smtClean="0"/>
              <a:t>Етапе активности - </a:t>
            </a:r>
            <a:r>
              <a:rPr lang="sr-Cyrl-RS" sz="1800" dirty="0"/>
              <a:t>припрема, ток, завршетак </a:t>
            </a:r>
            <a:r>
              <a:rPr lang="sr-Cyrl-RS" sz="1800" dirty="0" smtClean="0"/>
              <a:t>(условно и прилагођено Новим основама)</a:t>
            </a:r>
          </a:p>
          <a:p>
            <a:pPr lvl="1"/>
            <a:r>
              <a:rPr lang="sr-Cyrl-RS" sz="1800" dirty="0" smtClean="0"/>
              <a:t>Узрасне </a:t>
            </a:r>
            <a:r>
              <a:rPr lang="sr-Cyrl-RS" sz="1800" dirty="0"/>
              <a:t>група, </a:t>
            </a:r>
            <a:r>
              <a:rPr lang="sr-Cyrl-RS" sz="1800" dirty="0" smtClean="0"/>
              <a:t>броја </a:t>
            </a:r>
            <a:r>
              <a:rPr lang="sr-Cyrl-RS" sz="1800" dirty="0"/>
              <a:t>деце, </a:t>
            </a:r>
            <a:r>
              <a:rPr lang="sr-Cyrl-RS" sz="1800" dirty="0" smtClean="0"/>
              <a:t>личности </a:t>
            </a:r>
            <a:r>
              <a:rPr lang="sr-Cyrl-RS" sz="1800" dirty="0"/>
              <a:t>васпитача, </a:t>
            </a:r>
            <a:r>
              <a:rPr lang="sr-Cyrl-RS" sz="1800" dirty="0" smtClean="0"/>
              <a:t>опремељености </a:t>
            </a:r>
            <a:r>
              <a:rPr lang="sr-Cyrl-RS" sz="1800" dirty="0"/>
              <a:t>вртића.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761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Методе у музичком образовању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Задатак </a:t>
            </a:r>
            <a:r>
              <a:rPr lang="sr-Cyrl-RS" i="1" dirty="0"/>
              <a:t>метода </a:t>
            </a:r>
            <a:r>
              <a:rPr lang="sr-Cyrl-RS" dirty="0"/>
              <a:t>је поштовање наставних </a:t>
            </a:r>
            <a:r>
              <a:rPr lang="sr-Cyrl-RS" i="1" dirty="0"/>
              <a:t>принципа</a:t>
            </a:r>
            <a:r>
              <a:rPr lang="sr-Cyrl-RS" dirty="0"/>
              <a:t> у циљу успешног реализовања музичких активности</a:t>
            </a:r>
            <a:r>
              <a:rPr lang="sr-Cyrl-RS" dirty="0" smtClean="0"/>
              <a:t>.</a:t>
            </a:r>
          </a:p>
          <a:p>
            <a:r>
              <a:rPr lang="sr-Cyrl-RS" dirty="0" smtClean="0"/>
              <a:t>У том смислу у оквиру сваке методе могу се пронаћи и дидактички принципи без којих реализација метода не би била правилно употребљена.</a:t>
            </a:r>
            <a:endParaRPr lang="sr-Cyrl-RS" dirty="0"/>
          </a:p>
          <a:p>
            <a:r>
              <a:rPr lang="sr-Cyrl-RS" dirty="0" smtClean="0"/>
              <a:t>Свака метода може да се примени самостално, али </a:t>
            </a:r>
            <a:r>
              <a:rPr lang="sr-Cyrl-RS" dirty="0"/>
              <a:t>и у комбинацији са другим </a:t>
            </a:r>
            <a:r>
              <a:rPr lang="sr-Cyrl-RS" dirty="0" smtClean="0"/>
              <a:t>методама у оквиру реализације музичких активности.</a:t>
            </a:r>
          </a:p>
          <a:p>
            <a:r>
              <a:rPr lang="sr-Cyrl-RS" dirty="0"/>
              <a:t>У </a:t>
            </a:r>
            <a:r>
              <a:rPr lang="sr-Cyrl-RS" dirty="0" smtClean="0"/>
              <a:t>Методици </a:t>
            </a:r>
            <a:r>
              <a:rPr lang="sr-Cyrl-RS" dirty="0"/>
              <a:t>музичког васпитања деце предшколског узраста, разликујемо </a:t>
            </a:r>
            <a:r>
              <a:rPr lang="sr-Cyrl-RS" dirty="0" smtClean="0"/>
              <a:t>5 метода. </a:t>
            </a:r>
          </a:p>
          <a:p>
            <a:endParaRPr lang="sr-Cyrl-R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2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Методе </a:t>
            </a:r>
            <a:r>
              <a:rPr lang="sr-Cyrl-RS" dirty="0"/>
              <a:t>у музичком образовању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/>
              <a:t>Метода</a:t>
            </a:r>
            <a:r>
              <a:rPr lang="sr-Cyrl-RS" b="1" dirty="0"/>
              <a:t> усменог </a:t>
            </a:r>
            <a:r>
              <a:rPr lang="sr-Cyrl-RS" b="1" dirty="0" smtClean="0"/>
              <a:t>излагања</a:t>
            </a:r>
            <a:endParaRPr lang="sr-Cyrl-RS" dirty="0" smtClean="0"/>
          </a:p>
          <a:p>
            <a:pPr marL="0" indent="0">
              <a:buNone/>
            </a:pPr>
            <a:r>
              <a:rPr lang="sr-Cyrl-RS" dirty="0" smtClean="0"/>
              <a:t>Реализује </a:t>
            </a:r>
            <a:r>
              <a:rPr lang="sr-Cyrl-RS" dirty="0"/>
              <a:t>се у виду приповедања и објашњавања. </a:t>
            </a:r>
            <a:r>
              <a:rPr lang="sr-Cyrl-RS" dirty="0" smtClean="0"/>
              <a:t>Приповедање </a:t>
            </a:r>
            <a:r>
              <a:rPr lang="sr-Cyrl-RS" dirty="0"/>
              <a:t>се често користи када се деца упознају са новом песмом, слушањем музике, музичком игром. </a:t>
            </a:r>
            <a:r>
              <a:rPr lang="sr-Cyrl-RS" dirty="0" smtClean="0"/>
              <a:t>Објашњавање, на пример, када се учи како се </a:t>
            </a:r>
            <a:r>
              <a:rPr lang="sr-Cyrl-RS" dirty="0"/>
              <a:t>рукује музичким инструментима. </a:t>
            </a:r>
          </a:p>
          <a:p>
            <a:pPr marL="0" indent="0">
              <a:buNone/>
            </a:pPr>
            <a:r>
              <a:rPr lang="sr-Cyrl-RS" dirty="0" smtClean="0"/>
              <a:t>Ова два вида </a:t>
            </a:r>
            <a:r>
              <a:rPr lang="sr-Cyrl-RS" dirty="0"/>
              <a:t>могу бити комбинована</a:t>
            </a:r>
            <a:r>
              <a:rPr lang="sr-Cyrl-RS" dirty="0" smtClean="0"/>
              <a:t>.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Метода </a:t>
            </a:r>
            <a:r>
              <a:rPr lang="sr-Cyrl-RS" b="1" dirty="0" smtClean="0"/>
              <a:t>разговора</a:t>
            </a:r>
            <a:r>
              <a:rPr lang="sr-Cyrl-RS" dirty="0" smtClean="0"/>
              <a:t> </a:t>
            </a:r>
          </a:p>
          <a:p>
            <a:pPr marL="0" indent="0">
              <a:buNone/>
            </a:pPr>
            <a:r>
              <a:rPr lang="sr-Cyrl-RS" dirty="0" smtClean="0"/>
              <a:t>Реализује се у виду питања </a:t>
            </a:r>
            <a:r>
              <a:rPr lang="sr-Cyrl-RS" dirty="0"/>
              <a:t>и </a:t>
            </a:r>
            <a:r>
              <a:rPr lang="sr-Cyrl-RS" dirty="0" smtClean="0"/>
              <a:t>одговора. Циљ је развијање </a:t>
            </a:r>
            <a:r>
              <a:rPr lang="sr-Cyrl-RS" dirty="0"/>
              <a:t>и </a:t>
            </a:r>
            <a:r>
              <a:rPr lang="sr-Cyrl-RS" dirty="0" smtClean="0"/>
              <a:t>одржавање </a:t>
            </a:r>
            <a:r>
              <a:rPr lang="sr-Cyrl-RS" dirty="0"/>
              <a:t>дечије пажње и интересовања за музичке активности. </a:t>
            </a:r>
            <a:r>
              <a:rPr lang="sr-Cyrl-RS" dirty="0" smtClean="0"/>
              <a:t>Важна је права мера између слободног разговора </a:t>
            </a:r>
            <a:r>
              <a:rPr lang="sr-Cyrl-RS" dirty="0"/>
              <a:t>и </a:t>
            </a:r>
            <a:r>
              <a:rPr lang="sr-Cyrl-RS" dirty="0" smtClean="0"/>
              <a:t>разговора о музичкој теми, </a:t>
            </a:r>
            <a:r>
              <a:rPr lang="sr-Cyrl-RS" dirty="0"/>
              <a:t>како се не би удаљили од садржаја музичке активности.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Методе </a:t>
            </a:r>
            <a:r>
              <a:rPr lang="sr-Cyrl-RS" dirty="0"/>
              <a:t>у музичком образовању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Метода </a:t>
            </a:r>
            <a:r>
              <a:rPr lang="sr-Cyrl-RS" b="1" dirty="0"/>
              <a:t>демонстрације</a:t>
            </a:r>
            <a:r>
              <a:rPr lang="sr-Cyrl-RS" dirty="0"/>
              <a:t> </a:t>
            </a:r>
          </a:p>
          <a:p>
            <a:pPr marL="0" indent="0">
              <a:buNone/>
            </a:pPr>
            <a:r>
              <a:rPr lang="sr-Cyrl-RS" dirty="0" smtClean="0"/>
              <a:t>Демонстрација </a:t>
            </a:r>
            <a:r>
              <a:rPr lang="sr-Cyrl-RS" dirty="0"/>
              <a:t>је увек повезана са </a:t>
            </a:r>
            <a:r>
              <a:rPr lang="sr-Cyrl-RS" dirty="0" smtClean="0"/>
              <a:t>објашњавањем и карактерише је </a:t>
            </a:r>
            <a:r>
              <a:rPr lang="sr-Cyrl-RS" dirty="0"/>
              <a:t>очигледност у реализацији музичких задатака: начин на који се пева, како се рукује </a:t>
            </a:r>
            <a:r>
              <a:rPr lang="sr-Cyrl-RS" dirty="0" smtClean="0"/>
              <a:t>музичким инструментима</a:t>
            </a:r>
            <a:r>
              <a:rPr lang="sr-Cyrl-RS" dirty="0"/>
              <a:t>, телесна експресија музике</a:t>
            </a:r>
            <a:r>
              <a:rPr lang="sr-Cyrl-RS" dirty="0" smtClean="0"/>
              <a:t>.</a:t>
            </a:r>
          </a:p>
          <a:p>
            <a:pPr marL="0" indent="0">
              <a:buNone/>
            </a:pPr>
            <a:endParaRPr lang="sr-Cyrl-RS" dirty="0"/>
          </a:p>
          <a:p>
            <a:r>
              <a:rPr lang="sr-Cyrl-RS" dirty="0"/>
              <a:t>Метода </a:t>
            </a:r>
            <a:r>
              <a:rPr lang="sr-Cyrl-RS" b="1" dirty="0"/>
              <a:t>игре</a:t>
            </a:r>
            <a:r>
              <a:rPr lang="sr-Cyrl-RS" dirty="0"/>
              <a:t> </a:t>
            </a:r>
          </a:p>
          <a:p>
            <a:pPr marL="0" indent="0">
              <a:buNone/>
            </a:pPr>
            <a:r>
              <a:rPr lang="sr-Cyrl-RS" dirty="0" smtClean="0"/>
              <a:t>Често и </a:t>
            </a:r>
            <a:r>
              <a:rPr lang="sr-Cyrl-RS" dirty="0"/>
              <a:t>најинтересантнија метода. Игром се подстиче способност да се телесни покрет искористи као музички изражај. Разлика између: игре и плеса.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18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Методе </a:t>
            </a:r>
            <a:r>
              <a:rPr lang="sr-Cyrl-RS" dirty="0"/>
              <a:t>у музичком образовању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Метода </a:t>
            </a:r>
            <a:r>
              <a:rPr lang="sr-Cyrl-RS" b="1" dirty="0"/>
              <a:t>стваралачког рада </a:t>
            </a: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Децу </a:t>
            </a:r>
            <a:r>
              <a:rPr lang="sr-Cyrl-RS" dirty="0"/>
              <a:t>треба посматрати пажљиво, обраћати пажњу на њихову креативност. Ова метода се користи у виду музичких импровизација, допуњалки, ликовног изражавања, у виду плеса. </a:t>
            </a:r>
            <a:endParaRPr lang="en-US" dirty="0"/>
          </a:p>
          <a:p>
            <a:pPr marL="0" indent="0">
              <a:buNone/>
            </a:pPr>
            <a:r>
              <a:rPr lang="sr-Cyrl-RS" dirty="0" smtClean="0"/>
              <a:t>Метода стваралачког рада је применљива код деце која већ добро познају музички садржај и на основу тог знања способна су да се изразе слободно и да буду креативни. Не би требало мешати „разбацане“ и неконтролисане покрете уз музику (певушење, употребу инструмената без неког смисла) са стваралачким радом код деце. </a:t>
            </a:r>
          </a:p>
          <a:p>
            <a:pPr marL="0" indent="0">
              <a:buNone/>
            </a:pPr>
            <a:r>
              <a:rPr lang="sr-Cyrl-RS" dirty="0" smtClean="0"/>
              <a:t>Стваралачки рад има већ познату шему на основу које се </a:t>
            </a:r>
            <a:r>
              <a:rPr lang="sr-Cyrl-RS" i="1" dirty="0" smtClean="0"/>
              <a:t>ствара</a:t>
            </a:r>
            <a:r>
              <a:rPr lang="sr-Cyrl-RS" dirty="0" smtClean="0"/>
              <a:t>, она се понавља и надограђује.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5863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437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3-</vt:lpstr>
      <vt:lpstr>Методе у музичком образовању</vt:lpstr>
      <vt:lpstr>Методе у музичком образовању</vt:lpstr>
      <vt:lpstr>Методе у музичком образовању</vt:lpstr>
      <vt:lpstr>Методе у музичком образовању</vt:lpstr>
      <vt:lpstr>Методе у музичком образовању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3-</dc:title>
  <dc:creator>Stevan</dc:creator>
  <cp:lastModifiedBy>Stevan</cp:lastModifiedBy>
  <cp:revision>11</cp:revision>
  <dcterms:created xsi:type="dcterms:W3CDTF">2020-10-27T08:38:42Z</dcterms:created>
  <dcterms:modified xsi:type="dcterms:W3CDTF">2020-10-27T09:25:53Z</dcterms:modified>
</cp:coreProperties>
</file>